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67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291" r:id="rId12"/>
    <p:sldId id="301" r:id="rId13"/>
    <p:sldId id="302" r:id="rId14"/>
    <p:sldId id="278" r:id="rId15"/>
    <p:sldId id="279" r:id="rId16"/>
    <p:sldId id="280" r:id="rId17"/>
    <p:sldId id="311" r:id="rId18"/>
    <p:sldId id="312" r:id="rId19"/>
    <p:sldId id="313" r:id="rId20"/>
    <p:sldId id="353" r:id="rId21"/>
    <p:sldId id="304" r:id="rId22"/>
    <p:sldId id="306" r:id="rId23"/>
    <p:sldId id="308" r:id="rId24"/>
    <p:sldId id="364" r:id="rId25"/>
    <p:sldId id="309" r:id="rId26"/>
    <p:sldId id="310" r:id="rId27"/>
    <p:sldId id="314" r:id="rId28"/>
    <p:sldId id="354" r:id="rId29"/>
    <p:sldId id="321" r:id="rId30"/>
    <p:sldId id="322" r:id="rId31"/>
    <p:sldId id="323" r:id="rId32"/>
    <p:sldId id="355" r:id="rId33"/>
    <p:sldId id="324" r:id="rId34"/>
    <p:sldId id="325" r:id="rId35"/>
    <p:sldId id="356" r:id="rId36"/>
    <p:sldId id="357" r:id="rId37"/>
    <p:sldId id="326" r:id="rId38"/>
    <p:sldId id="327" r:id="rId39"/>
    <p:sldId id="330" r:id="rId40"/>
    <p:sldId id="331" r:id="rId41"/>
    <p:sldId id="333" r:id="rId42"/>
    <p:sldId id="334" r:id="rId43"/>
    <p:sldId id="332" r:id="rId44"/>
    <p:sldId id="358" r:id="rId45"/>
    <p:sldId id="346" r:id="rId46"/>
    <p:sldId id="328" r:id="rId47"/>
    <p:sldId id="319" r:id="rId48"/>
    <p:sldId id="341" r:id="rId49"/>
    <p:sldId id="360" r:id="rId50"/>
    <p:sldId id="359" r:id="rId51"/>
    <p:sldId id="335" r:id="rId52"/>
    <p:sldId id="336" r:id="rId53"/>
    <p:sldId id="337" r:id="rId54"/>
    <p:sldId id="338" r:id="rId55"/>
    <p:sldId id="339" r:id="rId56"/>
    <p:sldId id="340" r:id="rId57"/>
    <p:sldId id="316" r:id="rId58"/>
    <p:sldId id="317" r:id="rId59"/>
    <p:sldId id="318" r:id="rId60"/>
    <p:sldId id="329" r:id="rId61"/>
    <p:sldId id="300" r:id="rId62"/>
    <p:sldId id="294" r:id="rId63"/>
    <p:sldId id="343" r:id="rId64"/>
    <p:sldId id="345" r:id="rId65"/>
    <p:sldId id="34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  <p14:sldId id="329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3634" autoAdjust="0"/>
  </p:normalViewPr>
  <p:slideViewPr>
    <p:cSldViewPr>
      <p:cViewPr>
        <p:scale>
          <a:sx n="75" d="100"/>
          <a:sy n="75" d="100"/>
        </p:scale>
        <p:origin x="701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963" y="4385732"/>
            <a:ext cx="8394162" cy="795868"/>
          </a:xfrm>
        </p:spPr>
        <p:txBody>
          <a:bodyPr>
            <a:normAutofit/>
          </a:bodyPr>
          <a:lstStyle/>
          <a:p>
            <a:r>
              <a:rPr lang="pt-BR" sz="2000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769026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r>
              <a:rPr lang="pt-BR" sz="2800" dirty="0"/>
              <a:t>Possíveis erros na gestão das informações</a:t>
            </a:r>
          </a:p>
          <a:p>
            <a:pPr lvl="1"/>
            <a:r>
              <a:rPr lang="pt-BR" sz="2600" dirty="0"/>
              <a:t>Multidimensionalidade vs otimalidade (MIRANDA; REY; ROBLES, 2012)</a:t>
            </a:r>
          </a:p>
          <a:p>
            <a:pPr lvl="2"/>
            <a:r>
              <a:rPr lang="pt-BR" sz="2400" dirty="0"/>
              <a:t>Busca manual</a:t>
            </a:r>
          </a:p>
          <a:p>
            <a:pPr lvl="2"/>
            <a:r>
              <a:rPr lang="pt-BR" sz="2400" dirty="0"/>
              <a:t>Erros humanos</a:t>
            </a:r>
            <a:endParaRPr lang="pt-BR" sz="2600" dirty="0"/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2430028"/>
          </a:xfrm>
        </p:spPr>
        <p:txBody>
          <a:bodyPr anchor="t">
            <a:noAutofit/>
          </a:bodyPr>
          <a:lstStyle/>
          <a:p>
            <a:r>
              <a:rPr lang="pt-BR" sz="24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694521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 </a:t>
            </a:r>
            <a:r>
              <a:rPr lang="pt-BR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5B31794-F313-09D0-0807-D686A7CFC5C5}"/>
              </a:ext>
            </a:extLst>
          </p:cNvPr>
          <p:cNvSpPr txBox="1">
            <a:spLocks/>
          </p:cNvSpPr>
          <p:nvPr/>
        </p:nvSpPr>
        <p:spPr>
          <a:xfrm>
            <a:off x="2315958" y="440173"/>
            <a:ext cx="9876042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6C98F6B-631E-4A07-42FD-C46E3ADB836A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001C113-72E2-4CAB-7176-B071139217B1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2.4: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398D816-8B52-8642-7495-B62A133021A6}"/>
              </a:ext>
            </a:extLst>
          </p:cNvPr>
          <p:cNvSpPr txBox="1">
            <a:spLocks/>
          </p:cNvSpPr>
          <p:nvPr/>
        </p:nvSpPr>
        <p:spPr>
          <a:xfrm>
            <a:off x="1955954" y="440173"/>
            <a:ext cx="10236046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Estratégias de solução baseadas na otimização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6" y="867417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O sistema deve</a:t>
            </a:r>
          </a:p>
          <a:p>
            <a:pPr lvl="1"/>
            <a:r>
              <a:rPr lang="pt-BR" sz="2000" dirty="0"/>
              <a:t>Auxiliar a coordenação de Ciência da Computação na criação de grades horárias;</a:t>
            </a:r>
          </a:p>
          <a:p>
            <a:pPr lvl="1"/>
            <a:r>
              <a:rPr lang="pt-BR" sz="2000" dirty="0"/>
              <a:t>Permitir alteração nos dados de disciplinas, professores, salas, alunos, turmas e horários;</a:t>
            </a:r>
          </a:p>
          <a:p>
            <a:pPr lvl="1"/>
            <a:r>
              <a:rPr lang="pt-BR" sz="2000" dirty="0"/>
              <a:t>Identificar e representar de forma visual os conflitos, além de permitir sua correção;</a:t>
            </a:r>
          </a:p>
          <a:p>
            <a:pPr lvl="1"/>
            <a:r>
              <a:rPr lang="pt-BR" sz="2000" dirty="0"/>
              <a:t>Criar uma grade horária inicial</a:t>
            </a:r>
          </a:p>
          <a:p>
            <a:pPr lvl="1"/>
            <a:r>
              <a:rPr lang="pt-BR" sz="20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1" dirty="0"/>
              <a:t>Frontend</a:t>
            </a:r>
          </a:p>
          <a:p>
            <a:pPr lvl="1"/>
            <a:r>
              <a:rPr lang="pt-BR" sz="2000" dirty="0"/>
              <a:t>HTTP + JSON</a:t>
            </a:r>
          </a:p>
          <a:p>
            <a:r>
              <a:rPr lang="en-US" sz="2400" b="1" i="1" dirty="0"/>
              <a:t>Endpoints</a:t>
            </a:r>
          </a:p>
          <a:p>
            <a:pPr lvl="1"/>
            <a:r>
              <a:rPr lang="pt-BR" sz="2000" dirty="0"/>
              <a:t>recebe requisições em rotas e as encaminha</a:t>
            </a:r>
          </a:p>
          <a:p>
            <a:r>
              <a:rPr lang="pt-BR" sz="2400" b="1" dirty="0"/>
              <a:t>Funções de execução</a:t>
            </a:r>
          </a:p>
          <a:p>
            <a:pPr lvl="1"/>
            <a:r>
              <a:rPr lang="pt-BR" sz="2000" dirty="0"/>
              <a:t>interagem diretamente com o banco de dados e preparam os dados de retorno</a:t>
            </a:r>
          </a:p>
          <a:p>
            <a:r>
              <a:rPr lang="pt-BR" sz="2400" b="1" dirty="0"/>
              <a:t>Banco de dados</a:t>
            </a:r>
          </a:p>
          <a:p>
            <a:pPr lvl="1"/>
            <a:r>
              <a:rPr lang="pt-BR" sz="20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Santos (2013) e Silveira (2014)</a:t>
            </a:r>
          </a:p>
          <a:p>
            <a:pPr lvl="1"/>
            <a:r>
              <a:rPr lang="pt-BR" sz="2000" dirty="0"/>
              <a:t>Limite de cinco disciplinas por horários: atraso esperado</a:t>
            </a:r>
          </a:p>
          <a:p>
            <a:pPr lvl="1"/>
            <a:r>
              <a:rPr lang="pt-BR" sz="2000" dirty="0"/>
              <a:t>Distribuição de salas: escopo da coordenação e CCT</a:t>
            </a:r>
          </a:p>
          <a:p>
            <a:pPr lvl="1"/>
            <a:r>
              <a:rPr lang="pt-BR" sz="2000" dirty="0"/>
              <a:t>Preferência por professores associados e contratados</a:t>
            </a:r>
          </a:p>
          <a:p>
            <a:pPr lvl="1"/>
            <a:r>
              <a:rPr lang="pt-BR" sz="20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anchor="t">
            <a:normAutofit/>
          </a:bodyPr>
          <a:lstStyle/>
          <a:p>
            <a:r>
              <a:rPr lang="pt-BR" sz="2400" dirty="0"/>
              <a:t>Ensino superior, duração, mercado de trabalho e evasão</a:t>
            </a:r>
          </a:p>
          <a:p>
            <a:r>
              <a:rPr lang="pt-BR" sz="2400" dirty="0"/>
              <a:t>Progressão incerta: trancamentos, transferências, reprovações, empregos, falta de professores</a:t>
            </a:r>
          </a:p>
          <a:p>
            <a:r>
              <a:rPr lang="pt-BR" sz="2400" dirty="0"/>
              <a:t>Disciplinas ministradas semestralmente</a:t>
            </a:r>
          </a:p>
          <a:p>
            <a:pPr lvl="1"/>
            <a:r>
              <a:rPr lang="pt-BR" sz="2200" dirty="0"/>
              <a:t>Quais?</a:t>
            </a:r>
          </a:p>
          <a:p>
            <a:pPr lvl="1"/>
            <a:r>
              <a:rPr lang="pt-BR" sz="2200" dirty="0"/>
              <a:t>Por quem?</a:t>
            </a:r>
          </a:p>
          <a:p>
            <a:pPr lvl="1"/>
            <a:r>
              <a:rPr lang="pt-BR" sz="2200" dirty="0"/>
              <a:t>Quando?</a:t>
            </a:r>
          </a:p>
          <a:p>
            <a:pPr lvl="1"/>
            <a:r>
              <a:rPr lang="pt-BR" sz="2200" dirty="0"/>
              <a:t>Onde?</a:t>
            </a:r>
          </a:p>
          <a:p>
            <a:pPr lvl="1"/>
            <a:r>
              <a:rPr lang="pt-BR" sz="2200" dirty="0"/>
              <a:t>Para quem?</a:t>
            </a:r>
          </a:p>
          <a:p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sz="2600" dirty="0"/>
              <a:t>Documentos oficiais</a:t>
            </a:r>
          </a:p>
          <a:p>
            <a:r>
              <a:rPr lang="pt-BR" sz="2600" dirty="0"/>
              <a:t>Secretaria Acadêmica (UENF, 2002)</a:t>
            </a:r>
          </a:p>
          <a:p>
            <a:pPr lvl="1"/>
            <a:r>
              <a:rPr lang="pt-BR" sz="2200" dirty="0"/>
              <a:t>Coordenar a divulgação do horário escolar</a:t>
            </a:r>
          </a:p>
          <a:p>
            <a:pPr lvl="1"/>
            <a:r>
              <a:rPr lang="pt-BR" sz="2200" dirty="0"/>
              <a:t>Otimizar os recursos humanos</a:t>
            </a:r>
          </a:p>
          <a:p>
            <a:pPr lvl="1"/>
            <a:r>
              <a:rPr lang="pt-BR" sz="2200" dirty="0"/>
              <a:t>Ampliar as opções de disciplinas para os alunos</a:t>
            </a:r>
          </a:p>
          <a:p>
            <a:pPr lvl="1"/>
            <a:r>
              <a:rPr lang="pt-BR" sz="2200" dirty="0"/>
              <a:t>Centralizar os serviços de registro da vida escolar</a:t>
            </a:r>
          </a:p>
          <a:p>
            <a:r>
              <a:rPr lang="pt-BR" sz="2600" dirty="0"/>
              <a:t>Conselho de Centro</a:t>
            </a:r>
          </a:p>
          <a:p>
            <a:pPr lvl="1"/>
            <a:r>
              <a:rPr lang="pt-BR" sz="22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600" dirty="0"/>
              <a:t>Laboratórios: Chefes de Laboratório</a:t>
            </a:r>
          </a:p>
          <a:p>
            <a:pPr lvl="1"/>
            <a:r>
              <a:rPr lang="pt-BR" sz="22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Responsáveis pela criação das grades horárias</a:t>
            </a:r>
          </a:p>
          <a:p>
            <a:pPr lvl="1"/>
            <a:r>
              <a:rPr lang="pt-BR" sz="2000" b="1" dirty="0"/>
              <a:t>Secretaria Acadêmica</a:t>
            </a:r>
            <a:r>
              <a:rPr lang="pt-BR" sz="20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2000" b="1" dirty="0"/>
              <a:t>Câmara de Graduação</a:t>
            </a:r>
            <a:r>
              <a:rPr lang="pt-BR" sz="2000" dirty="0"/>
              <a:t>: aprovar e modificar o calendário acadêmico; sugerir vagas de bolsistas;</a:t>
            </a:r>
          </a:p>
          <a:p>
            <a:pPr lvl="1"/>
            <a:r>
              <a:rPr lang="pt-BR" sz="2000" b="1" dirty="0"/>
              <a:t>Direção de Centro</a:t>
            </a:r>
            <a:r>
              <a:rPr lang="pt-BR" sz="20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2000" b="1" dirty="0"/>
              <a:t>Chefia do Laboratório</a:t>
            </a:r>
            <a:r>
              <a:rPr lang="pt-BR" sz="20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2000" b="1" dirty="0"/>
              <a:t>Coordenação do Curso</a:t>
            </a:r>
            <a:r>
              <a:rPr lang="pt-BR" sz="20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2000" b="1" dirty="0"/>
              <a:t>Sistema Acadêmico</a:t>
            </a:r>
            <a:r>
              <a:rPr lang="pt-BR" sz="20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24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sz="2000" dirty="0">
                <a:solidFill>
                  <a:srgbClr val="FFFFFF"/>
                </a:solidFill>
                <a:latin typeface="Calibri" panose="020F0502020204030204" pitchFamily="34" charset="0"/>
              </a:rPr>
              <a:t>Há um insatisfação por parte dos responsáveis pelo processo de criação da grade horária;</a:t>
            </a:r>
          </a:p>
          <a:p>
            <a:pPr marL="740664" lvl="1" indent="-283464"/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pontos de atrito,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O período letivo acaba;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Alunos se inscrevem</a:t>
            </a: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8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Foi distribuído um formulário de pesquisa com perguntas quanto às percepções dos estudantes sobre o processo de distribuição das turmas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Motivações: marco temporal e percepção dos estudantes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Resultados: 207 respondentes; 90% não se inscreveram em disciplina por conflito de horário; </a:t>
            </a:r>
            <a:r>
              <a:rPr lang="pt-BR" sz="2400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10170112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Projetos anteriores</a:t>
            </a:r>
          </a:p>
          <a:p>
            <a:pPr lvl="1"/>
            <a:r>
              <a:rPr lang="pt-BR" sz="2000" dirty="0"/>
              <a:t>Andamento dos alunos</a:t>
            </a:r>
          </a:p>
          <a:p>
            <a:pPr lvl="1"/>
            <a:r>
              <a:rPr lang="pt-BR" sz="2000" dirty="0"/>
              <a:t>Cálculo de demanda</a:t>
            </a:r>
          </a:p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Não foi possível acessar os dados acadêmicos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18971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7"/>
            <a:ext cx="5760064" cy="5040056"/>
          </a:xfrm>
        </p:spPr>
        <p:txBody>
          <a:bodyPr anchor="t">
            <a:normAutofit/>
          </a:bodyPr>
          <a:lstStyle/>
          <a:p>
            <a:r>
              <a:rPr lang="pt-BR" sz="2000" dirty="0"/>
              <a:t>Problema antigo (BARHAM; WESTWOOD, 1978)</a:t>
            </a:r>
          </a:p>
          <a:p>
            <a:r>
              <a:rPr lang="pt-BR" sz="2000" dirty="0"/>
              <a:t>Multidimensionalidade (THOMAS; KHADER; BELATON, 2009)</a:t>
            </a:r>
          </a:p>
          <a:p>
            <a:r>
              <a:rPr lang="pt-BR" sz="2000" dirty="0"/>
              <a:t>(MIRANDA; REY; ROBLES, 2012)</a:t>
            </a:r>
          </a:p>
          <a:p>
            <a:pPr lvl="1"/>
            <a:r>
              <a:rPr lang="pt-BR" sz="1800" dirty="0"/>
              <a:t>Poucos sistemas de suporte à decisão</a:t>
            </a:r>
          </a:p>
          <a:p>
            <a:pPr lvl="1"/>
            <a:r>
              <a:rPr lang="pt-BR" sz="1800" dirty="0"/>
              <a:t>Resistência organizacional</a:t>
            </a:r>
          </a:p>
          <a:p>
            <a:pPr lvl="1"/>
            <a:r>
              <a:rPr lang="pt-BR" sz="1800" dirty="0"/>
              <a:t>Dificuldade de obter a otimalidade</a:t>
            </a:r>
          </a:p>
          <a:p>
            <a:pPr lvl="1"/>
            <a:r>
              <a:rPr lang="pt-BR" sz="1800" dirty="0"/>
              <a:t>Tempo limitado</a:t>
            </a:r>
          </a:p>
          <a:p>
            <a:r>
              <a:rPr lang="pt-BR" sz="2000" dirty="0"/>
              <a:t>Erros humanos (Figura 1)</a:t>
            </a:r>
          </a:p>
          <a:p>
            <a:r>
              <a:rPr lang="pt-BR" sz="2000" dirty="0"/>
              <a:t>UENF</a:t>
            </a:r>
          </a:p>
          <a:p>
            <a:pPr lvl="1"/>
            <a:r>
              <a:rPr lang="pt-BR" sz="1800" dirty="0"/>
              <a:t>Estimativa de demanda</a:t>
            </a:r>
          </a:p>
          <a:p>
            <a:pPr lvl="1"/>
            <a:r>
              <a:rPr lang="pt-BR" sz="1800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098539" y="1351587"/>
            <a:ext cx="5919870" cy="4957446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2192000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Banco de dados preliminar: JSON</a:t>
            </a:r>
          </a:p>
          <a:p>
            <a:r>
              <a:rPr lang="pt-BR" sz="2400" dirty="0"/>
              <a:t>Primeiras funcionalidades</a:t>
            </a:r>
          </a:p>
          <a:p>
            <a:pPr lvl="1"/>
            <a:r>
              <a:rPr lang="pt-BR" sz="2000" dirty="0"/>
              <a:t>CRUD</a:t>
            </a:r>
          </a:p>
          <a:p>
            <a:pPr lvl="1"/>
            <a:r>
              <a:rPr lang="pt-BR" sz="2000" dirty="0"/>
              <a:t>Primeiros conflitos</a:t>
            </a:r>
          </a:p>
          <a:p>
            <a:r>
              <a:rPr lang="pt-BR" sz="2400" dirty="0"/>
              <a:t>Outras funcionalidades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Progressão dos alunos</a:t>
            </a:r>
          </a:p>
          <a:p>
            <a:pPr lvl="1"/>
            <a:r>
              <a:rPr lang="pt-BR" sz="2000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3395970" y="3964146"/>
            <a:ext cx="8687002" cy="2817480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GitHub Projects</a:t>
            </a:r>
          </a:p>
          <a:p>
            <a:r>
              <a:rPr lang="pt-BR" sz="2400" dirty="0"/>
              <a:t>Logomarca (Figura 16)</a:t>
            </a:r>
          </a:p>
          <a:p>
            <a:r>
              <a:rPr lang="pt-BR" sz="2400" dirty="0"/>
              <a:t>Conflitos</a:t>
            </a:r>
          </a:p>
          <a:p>
            <a:pPr lvl="1"/>
            <a:r>
              <a:rPr lang="pt-BR" sz="2000" dirty="0"/>
              <a:t>Interseção de horários</a:t>
            </a:r>
          </a:p>
          <a:p>
            <a:pPr lvl="1"/>
            <a:r>
              <a:rPr lang="pt-BR" sz="2000" b="1" dirty="0"/>
              <a:t>Salas</a:t>
            </a:r>
            <a:r>
              <a:rPr lang="pt-BR" sz="2000" dirty="0"/>
              <a:t>: alocação simultânea e capacidade</a:t>
            </a:r>
          </a:p>
          <a:p>
            <a:pPr lvl="1"/>
            <a:r>
              <a:rPr lang="pt-BR" sz="2000" b="1" dirty="0"/>
              <a:t>Professores</a:t>
            </a:r>
            <a:r>
              <a:rPr lang="pt-BR" sz="2000" dirty="0"/>
              <a:t>: alocação simultânea</a:t>
            </a:r>
          </a:p>
          <a:p>
            <a:r>
              <a:rPr lang="pt-BR" sz="2400" dirty="0"/>
              <a:t>Filtragens</a:t>
            </a:r>
          </a:p>
          <a:p>
            <a:r>
              <a:rPr lang="pt-BR" sz="2400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8166023" y="2438989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Desenvolvimento da permanência de dados online com JSON</a:t>
            </a:r>
          </a:p>
          <a:p>
            <a:r>
              <a:rPr lang="pt-BR" sz="2000" dirty="0"/>
              <a:t>Migração dos dados em JSON para tabelas</a:t>
            </a:r>
          </a:p>
          <a:p>
            <a:r>
              <a:rPr lang="pt-BR" sz="2000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Melhorias no sistema</a:t>
            </a:r>
          </a:p>
          <a:p>
            <a:pPr lvl="1"/>
            <a:r>
              <a:rPr lang="pt-BR" sz="2000" dirty="0"/>
              <a:t>Filtros e ordenações</a:t>
            </a:r>
          </a:p>
          <a:p>
            <a:pPr lvl="1"/>
            <a:r>
              <a:rPr lang="pt-BR" sz="2000" dirty="0"/>
              <a:t>Descritor de turma</a:t>
            </a:r>
          </a:p>
          <a:p>
            <a:pPr lvl="1"/>
            <a:r>
              <a:rPr lang="pt-BR" sz="2000" dirty="0"/>
              <a:t>Identificador de conflitos</a:t>
            </a:r>
          </a:p>
          <a:p>
            <a:pPr lvl="1"/>
            <a:r>
              <a:rPr lang="pt-BR" sz="2000" dirty="0"/>
              <a:t>CRUD mais fluido</a:t>
            </a:r>
          </a:p>
          <a:p>
            <a:pPr lvl="1"/>
            <a:r>
              <a:rPr lang="pt-BR" sz="2000" dirty="0"/>
              <a:t>Heurística inicial</a:t>
            </a:r>
          </a:p>
          <a:p>
            <a:pPr lvl="1"/>
            <a:r>
              <a:rPr lang="pt-BR" sz="2000" dirty="0"/>
              <a:t>Tabela histórica</a:t>
            </a:r>
          </a:p>
          <a:p>
            <a:r>
              <a:rPr lang="pt-BR" sz="2400" dirty="0"/>
              <a:t>AWS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AWS (Figura 18)</a:t>
            </a:r>
          </a:p>
          <a:p>
            <a:pPr lvl="1"/>
            <a:r>
              <a:rPr lang="pt-BR" sz="2000" dirty="0"/>
              <a:t>Migração do BD local</a:t>
            </a:r>
          </a:p>
          <a:p>
            <a:pPr lvl="1"/>
            <a:r>
              <a:rPr lang="pt-BR" sz="2000" b="1" i="1" dirty="0"/>
              <a:t>Deploy: </a:t>
            </a:r>
            <a:r>
              <a:rPr lang="pt-BR" sz="2000" dirty="0"/>
              <a:t>manual, CLI, </a:t>
            </a:r>
            <a:r>
              <a:rPr lang="pt-BR" sz="2000" dirty="0" err="1"/>
              <a:t>CloudFormation</a:t>
            </a:r>
            <a:r>
              <a:rPr lang="pt-BR" sz="2000" dirty="0"/>
              <a:t>, SAM</a:t>
            </a:r>
          </a:p>
          <a:p>
            <a:pPr lvl="1"/>
            <a:r>
              <a:rPr lang="pt-BR" sz="2000" b="1" dirty="0"/>
              <a:t>Outros serviços: </a:t>
            </a:r>
            <a:r>
              <a:rPr lang="pt-BR" sz="2000" dirty="0" err="1"/>
              <a:t>CloudWatch</a:t>
            </a:r>
            <a:r>
              <a:rPr lang="pt-BR" sz="2000" dirty="0"/>
              <a:t>, </a:t>
            </a:r>
            <a:r>
              <a:rPr lang="pt-BR" sz="2000" dirty="0" err="1"/>
              <a:t>CloudTrail</a:t>
            </a:r>
            <a:r>
              <a:rPr lang="pt-BR" sz="2000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778255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25587" y="908972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</a:p>
          <a:p>
            <a:r>
              <a:rPr lang="pt-BR" sz="24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4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74DD948-5CCC-7EC4-E8B5-2C91351EE265}"/>
              </a:ext>
            </a:extLst>
          </p:cNvPr>
          <p:cNvGrpSpPr/>
          <p:nvPr/>
        </p:nvGrpSpPr>
        <p:grpSpPr>
          <a:xfrm>
            <a:off x="4205979" y="2978995"/>
            <a:ext cx="7896020" cy="3807772"/>
            <a:chOff x="4295980" y="2888994"/>
            <a:chExt cx="7896020" cy="38077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E90B217-752B-9B43-530A-09F8A750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980" y="3276728"/>
              <a:ext cx="7817230" cy="342003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CE0671A-D5E4-BDA5-0B2A-90B19D6F04D1}"/>
                </a:ext>
              </a:extLst>
            </p:cNvPr>
            <p:cNvSpPr txBox="1"/>
            <p:nvPr/>
          </p:nvSpPr>
          <p:spPr>
            <a:xfrm>
              <a:off x="4295980" y="2888994"/>
              <a:ext cx="789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5.12 – Paleta de cores do sistema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89EE4A-D700-81E7-255F-9B966682EE98}"/>
              </a:ext>
            </a:extLst>
          </p:cNvPr>
          <p:cNvSpPr txBox="1">
            <a:spLocks/>
          </p:cNvSpPr>
          <p:nvPr/>
        </p:nvSpPr>
        <p:spPr>
          <a:xfrm>
            <a:off x="295951" y="1358977"/>
            <a:ext cx="4320047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Alertar e não bloquear</a:t>
            </a:r>
          </a:p>
          <a:p>
            <a:r>
              <a:rPr lang="pt-BR" sz="2400" dirty="0"/>
              <a:t>Importância do não-bloqueio</a:t>
            </a:r>
          </a:p>
          <a:p>
            <a:r>
              <a:rPr lang="pt-BR" sz="2400" dirty="0"/>
              <a:t>Restrição baseada no usuário</a:t>
            </a:r>
          </a:p>
          <a:p>
            <a:r>
              <a:rPr lang="pt-BR" sz="2400" dirty="0"/>
              <a:t>Conflitos tratados pelo sistema</a:t>
            </a:r>
          </a:p>
          <a:p>
            <a:r>
              <a:rPr lang="pt-BR" sz="2400" dirty="0"/>
              <a:t>Ilustração dos conflitos</a:t>
            </a:r>
          </a:p>
          <a:p>
            <a:pPr lvl="1"/>
            <a:r>
              <a:rPr lang="pt-BR" sz="2000" dirty="0"/>
              <a:t>Cores de fundo</a:t>
            </a:r>
          </a:p>
          <a:p>
            <a:pPr lvl="1"/>
            <a:r>
              <a:rPr lang="pt-BR" sz="2000" dirty="0"/>
              <a:t>Borda inferior</a:t>
            </a:r>
          </a:p>
          <a:p>
            <a:pPr lvl="1"/>
            <a:r>
              <a:rPr lang="pt-BR" sz="2000" dirty="0"/>
              <a:t>Janela flutuante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Entrada dos dados</a:t>
            </a:r>
          </a:p>
          <a:p>
            <a:pPr lvl="1"/>
            <a:r>
              <a:rPr lang="pt-BR" sz="2000" dirty="0"/>
              <a:t>UENF</a:t>
            </a:r>
          </a:p>
          <a:p>
            <a:pPr lvl="1"/>
            <a:r>
              <a:rPr lang="pt-BR" sz="2000" dirty="0"/>
              <a:t>Grades horárias</a:t>
            </a:r>
          </a:p>
          <a:p>
            <a:pPr lvl="1"/>
            <a:r>
              <a:rPr lang="pt-BR" sz="2000" dirty="0"/>
              <a:t>Processamento</a:t>
            </a:r>
          </a:p>
          <a:p>
            <a:pPr lvl="1"/>
            <a:r>
              <a:rPr lang="pt-BR" sz="2000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835986" y="998973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222805" y="682751"/>
            <a:ext cx="11746390" cy="2116242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EED8E0D-75A6-D876-4BBA-955F0BDF06E6}"/>
              </a:ext>
            </a:extLst>
          </p:cNvPr>
          <p:cNvGrpSpPr/>
          <p:nvPr/>
        </p:nvGrpSpPr>
        <p:grpSpPr>
          <a:xfrm>
            <a:off x="6096000" y="1319232"/>
            <a:ext cx="6006000" cy="5447042"/>
            <a:chOff x="6231000" y="1859305"/>
            <a:chExt cx="5465993" cy="49572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08C5EFE-AA9E-8D23-FF10-AE4D3221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00" y="2228637"/>
              <a:ext cx="5465993" cy="458796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DD766D6-C4A9-81A1-B3D0-EDEE0E6B912D}"/>
                </a:ext>
              </a:extLst>
            </p:cNvPr>
            <p:cNvSpPr txBox="1"/>
            <p:nvPr/>
          </p:nvSpPr>
          <p:spPr>
            <a:xfrm>
              <a:off x="6231000" y="1859305"/>
              <a:ext cx="546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6.11 – Calendário Acadêmico de 2023 - Alterado</a:t>
              </a:r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E0CD0F6-6DD9-8C60-93D6-3A2E4E359282}"/>
              </a:ext>
            </a:extLst>
          </p:cNvPr>
          <p:cNvSpPr txBox="1">
            <a:spLocks/>
          </p:cNvSpPr>
          <p:nvPr/>
        </p:nvSpPr>
        <p:spPr>
          <a:xfrm>
            <a:off x="335937" y="1268976"/>
            <a:ext cx="5760064" cy="504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Tempo de elaboração das grades</a:t>
            </a:r>
          </a:p>
          <a:p>
            <a:pPr lvl="1"/>
            <a:r>
              <a:rPr lang="pt-BR" sz="2000" dirty="0"/>
              <a:t>Alteração de calendários acadêmicos futuros: colegiado acadêmico e câmaras</a:t>
            </a:r>
          </a:p>
          <a:p>
            <a:r>
              <a:rPr lang="pt-BR" sz="2400" dirty="0"/>
              <a:t>Alteração de horários posterior à matrícula dos alunos</a:t>
            </a:r>
          </a:p>
          <a:p>
            <a:pPr lvl="1"/>
            <a:r>
              <a:rPr lang="pt-BR" sz="2000" dirty="0"/>
              <a:t>Anuência dos estudantes</a:t>
            </a:r>
          </a:p>
          <a:p>
            <a:pPr lvl="1"/>
            <a:r>
              <a:rPr lang="pt-BR" sz="2000" dirty="0"/>
              <a:t>Descarte de turma em horário antigo</a:t>
            </a:r>
          </a:p>
          <a:p>
            <a:pPr lvl="1"/>
            <a:r>
              <a:rPr lang="pt-BR" sz="2000" dirty="0"/>
              <a:t>Proposta de mudança na gestão de horários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400" dirty="0"/>
              <a:t>Conclui-se que a área de pesquisa vasta, antiga e sem resolução definitiva</a:t>
            </a:r>
          </a:p>
          <a:p>
            <a:r>
              <a:rPr lang="pt-BR" sz="2400" dirty="0"/>
              <a:t>Foi realizado um estudo sobre a sequência da criação das grades horárias na UENF</a:t>
            </a:r>
          </a:p>
          <a:p>
            <a:pPr lvl="1"/>
            <a:r>
              <a:rPr lang="pt-BR" sz="2000" dirty="0"/>
              <a:t>Entrevistas: direção, coordenação, chefia, SECACAD, Acadêmico</a:t>
            </a:r>
          </a:p>
          <a:p>
            <a:pPr lvl="1"/>
            <a:r>
              <a:rPr lang="pt-BR" sz="2000" dirty="0"/>
              <a:t>Divergências teóricas e práticas</a:t>
            </a:r>
          </a:p>
          <a:p>
            <a:pPr lvl="1"/>
            <a:r>
              <a:rPr lang="pt-BR" sz="2000" dirty="0"/>
              <a:t>Formulário de pesquisa</a:t>
            </a:r>
          </a:p>
          <a:p>
            <a:r>
              <a:rPr lang="pt-BR" sz="2400" dirty="0"/>
              <a:t>Criou-se o modelo do problema de </a:t>
            </a:r>
            <a:r>
              <a:rPr lang="pt-BR" sz="2400" i="1" dirty="0"/>
              <a:t>timetabling</a:t>
            </a:r>
            <a:r>
              <a:rPr lang="pt-BR" sz="2400" dirty="0"/>
              <a:t> na UENF</a:t>
            </a:r>
          </a:p>
          <a:p>
            <a:r>
              <a:rPr lang="pt-BR" sz="2400" dirty="0"/>
              <a:t>Foi desenvolvido um sistema de suporte à decisão</a:t>
            </a:r>
          </a:p>
          <a:p>
            <a:pPr lvl="1"/>
            <a:r>
              <a:rPr lang="pt-BR" sz="2000" dirty="0"/>
              <a:t>Unificar o processo de coleta de informações</a:t>
            </a:r>
          </a:p>
          <a:p>
            <a:pPr lvl="1"/>
            <a:r>
              <a:rPr lang="pt-BR" sz="2000" dirty="0"/>
              <a:t>Criar grades horárias iniciais do curso de Ciência da Computação</a:t>
            </a:r>
          </a:p>
          <a:p>
            <a:pPr lvl="1"/>
            <a:r>
              <a:rPr lang="pt-BR" sz="2000" dirty="0"/>
              <a:t>Analisar conflitos nas turmas cadastradas</a:t>
            </a:r>
          </a:p>
          <a:p>
            <a:pPr lvl="1"/>
            <a:r>
              <a:rPr lang="pt-BR" sz="2000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Desenvolver as tarefas criadas no GitHub Projects</a:t>
            </a:r>
          </a:p>
          <a:p>
            <a:pPr lvl="1"/>
            <a:r>
              <a:rPr lang="pt-BR" sz="2000" dirty="0"/>
              <a:t>Heurísticas</a:t>
            </a:r>
          </a:p>
          <a:p>
            <a:pPr lvl="1"/>
            <a:r>
              <a:rPr lang="pt-BR" sz="2000" dirty="0"/>
              <a:t>Solução Inicial</a:t>
            </a:r>
          </a:p>
          <a:p>
            <a:pPr lvl="1"/>
            <a:r>
              <a:rPr lang="pt-BR" sz="2000" dirty="0"/>
              <a:t>Integração com o Sistema Acadêmico</a:t>
            </a:r>
          </a:p>
          <a:p>
            <a:pPr lvl="1"/>
            <a:r>
              <a:rPr lang="pt-BR" sz="2000" dirty="0"/>
              <a:t>Interface</a:t>
            </a:r>
          </a:p>
          <a:p>
            <a:r>
              <a:rPr lang="pt-BR" sz="2400" dirty="0"/>
              <a:t>Aprimorar o modelo atual utilizado</a:t>
            </a:r>
          </a:p>
          <a:p>
            <a:r>
              <a:rPr lang="pt-BR" sz="2400" dirty="0"/>
              <a:t>Analisar melhorias gerais ao sistema atual</a:t>
            </a:r>
          </a:p>
          <a:p>
            <a:r>
              <a:rPr lang="pt-BR" sz="2400" dirty="0"/>
              <a:t>Esperança por aplicações futuras</a:t>
            </a:r>
          </a:p>
          <a:p>
            <a:r>
              <a:rPr lang="pt-BR" sz="2400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68976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Problema existente</a:t>
            </a:r>
          </a:p>
          <a:p>
            <a:r>
              <a:rPr lang="pt-BR" sz="2400" dirty="0"/>
              <a:t>Sucessos prévios de artigos anteriores</a:t>
            </a:r>
          </a:p>
          <a:p>
            <a:r>
              <a:rPr lang="pt-BR" sz="24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Funcionalidades implementadas e descartadas</a:t>
            </a:r>
          </a:p>
          <a:p>
            <a:pPr lvl="1"/>
            <a:r>
              <a:rPr lang="pt-BR" sz="2000" dirty="0"/>
              <a:t>Fixação de turmas</a:t>
            </a:r>
          </a:p>
          <a:p>
            <a:pPr lvl="1"/>
            <a:r>
              <a:rPr lang="pt-BR" sz="2000" dirty="0"/>
              <a:t>Preferência de professores</a:t>
            </a:r>
          </a:p>
          <a:p>
            <a:pPr lvl="1"/>
            <a:r>
              <a:rPr lang="pt-BR" sz="2000" dirty="0"/>
              <a:t>Andamento dos alunos</a:t>
            </a:r>
          </a:p>
          <a:p>
            <a:r>
              <a:rPr lang="pt-BR" sz="2400" dirty="0"/>
              <a:t>Funcionalidades preparadas</a:t>
            </a:r>
          </a:p>
          <a:p>
            <a:pPr lvl="1"/>
            <a:r>
              <a:rPr lang="pt-BR" sz="2000" dirty="0"/>
              <a:t>Descartadas não foram completamente excluídas</a:t>
            </a:r>
          </a:p>
          <a:p>
            <a:pPr lvl="1"/>
            <a:r>
              <a:rPr lang="pt-BR" sz="2000" dirty="0"/>
              <a:t>Banco de dados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3981</TotalTime>
  <Words>4645</Words>
  <Application>Microsoft Office PowerPoint</Application>
  <PresentationFormat>Widescreen</PresentationFormat>
  <Paragraphs>384</Paragraphs>
  <Slides>65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Desenvolvimento 5.8 Próximos Desenvolvimentos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396</cp:revision>
  <dcterms:created xsi:type="dcterms:W3CDTF">2023-05-30T00:17:32Z</dcterms:created>
  <dcterms:modified xsi:type="dcterms:W3CDTF">2024-06-29T18:13:03Z</dcterms:modified>
</cp:coreProperties>
</file>